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3"/>
  </p:notesMasterIdLst>
  <p:sldIdLst>
    <p:sldId id="256" r:id="rId2"/>
  </p:sldIdLst>
  <p:sldSz cx="7772400" cy="10058400"/>
  <p:notesSz cx="6858000" cy="9144000"/>
  <p:embeddedFontLst>
    <p:embeddedFont>
      <p:font typeface="Google Sans" panose="020B0604020202020204" charset="0"/>
      <p:regular r:id="rId4"/>
      <p:bold r:id="rId5"/>
      <p:italic r:id="rId6"/>
      <p:boldItalic r:id="rId7"/>
    </p:embeddedFont>
    <p:embeddedFont>
      <p:font typeface="Google Sans SemiBold" panose="020B0604020202020204" charset="0"/>
      <p:regular r:id="rId8"/>
      <p:bold r:id="rId9"/>
      <p:italic r:id="rId10"/>
      <p:boldItalic r:id="rId11"/>
    </p:embeddedFont>
    <p:embeddedFont>
      <p:font typeface="PT Sans Narrow" panose="020B0604020202020204" charset="0"/>
      <p:regular r:id="rId12"/>
      <p:bold r:id="rId13"/>
    </p:embeddedFont>
    <p:embeddedFont>
      <p:font typeface="Roboto" panose="020B0604020202020204" charset="0"/>
      <p:regular r:id="rId14"/>
      <p:bold r:id="rId15"/>
      <p:italic r:id="rId16"/>
      <p:boldItalic r:id="rId17"/>
    </p:embeddedFont>
    <p:embeddedFont>
      <p:font typeface="Work Sans" panose="020B060402020202020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397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theme" Target="theme/theme1.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viewProps" Target="viewProps.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0a4df440b5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0a4df440b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a:spLocks noGrp="1"/>
          </p:cNvSpPr>
          <p:nvPr>
            <p:ph type="title"/>
          </p:nvPr>
        </p:nvSpPr>
        <p:spPr>
          <a:xfrm>
            <a:off x="168925" y="324775"/>
            <a:ext cx="74085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7" name="Google Shape;37;p2"/>
          <p:cNvSpPr txBox="1">
            <a:spLocks noGrp="1"/>
          </p:cNvSpPr>
          <p:nvPr>
            <p:ph type="subTitle" idx="1"/>
          </p:nvPr>
        </p:nvSpPr>
        <p:spPr>
          <a:xfrm>
            <a:off x="2263675" y="8269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38"/>
        <p:cNvGrpSpPr/>
        <p:nvPr/>
      </p:nvGrpSpPr>
      <p:grpSpPr>
        <a:xfrm>
          <a:off x="0" y="0"/>
          <a:ext cx="0" cy="0"/>
          <a:chOff x="0" y="0"/>
          <a:chExt cx="0" cy="0"/>
        </a:xfrm>
      </p:grpSpPr>
      <p:cxnSp>
        <p:nvCxnSpPr>
          <p:cNvPr id="39" name="Google Shape;39;p3"/>
          <p:cNvCxnSpPr/>
          <p:nvPr/>
        </p:nvCxnSpPr>
        <p:spPr>
          <a:xfrm>
            <a:off x="3049395" y="13591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40" name="Google Shape;40;p3"/>
          <p:cNvCxnSpPr>
            <a:stCxn id="41" idx="0"/>
          </p:cNvCxnSpPr>
          <p:nvPr/>
        </p:nvCxnSpPr>
        <p:spPr>
          <a:xfrm flipH="1">
            <a:off x="172020" y="13608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42" name="Google Shape;42;p3"/>
          <p:cNvGrpSpPr/>
          <p:nvPr/>
        </p:nvGrpSpPr>
        <p:grpSpPr>
          <a:xfrm>
            <a:off x="190320" y="1357857"/>
            <a:ext cx="7581691" cy="5901"/>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6" name="Google Shape;46;p3"/>
          <p:cNvGrpSpPr/>
          <p:nvPr/>
        </p:nvGrpSpPr>
        <p:grpSpPr>
          <a:xfrm>
            <a:off x="190320" y="13889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51" name="Google Shape;51;p3"/>
          <p:cNvSpPr txBox="1"/>
          <p:nvPr/>
        </p:nvSpPr>
        <p:spPr>
          <a:xfrm>
            <a:off x="490594" y="1544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2" name="Google Shape;52;p3"/>
          <p:cNvGrpSpPr/>
          <p:nvPr/>
        </p:nvGrpSpPr>
        <p:grpSpPr>
          <a:xfrm>
            <a:off x="372224" y="1650425"/>
            <a:ext cx="137818" cy="187200"/>
            <a:chOff x="507100" y="1997600"/>
            <a:chExt cx="158375" cy="187200"/>
          </a:xfrm>
        </p:grpSpPr>
        <p:sp>
          <p:nvSpPr>
            <p:cNvPr id="53" name="Google Shape;53;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55;p3"/>
          <p:cNvSpPr txBox="1"/>
          <p:nvPr/>
        </p:nvSpPr>
        <p:spPr>
          <a:xfrm>
            <a:off x="3314919" y="1544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6" name="Google Shape;56;p3"/>
          <p:cNvGrpSpPr/>
          <p:nvPr/>
        </p:nvGrpSpPr>
        <p:grpSpPr>
          <a:xfrm>
            <a:off x="3196549" y="1650425"/>
            <a:ext cx="137818" cy="187200"/>
            <a:chOff x="507100" y="1997600"/>
            <a:chExt cx="158375" cy="187200"/>
          </a:xfrm>
        </p:grpSpPr>
        <p:sp>
          <p:nvSpPr>
            <p:cNvPr id="57" name="Google Shape;57;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3"/>
          <p:cNvSpPr txBox="1"/>
          <p:nvPr/>
        </p:nvSpPr>
        <p:spPr>
          <a:xfrm>
            <a:off x="3314919" y="43673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 </a:t>
            </a:r>
            <a:endParaRPr sz="1500">
              <a:latin typeface="Work Sans"/>
              <a:ea typeface="Work Sans"/>
              <a:cs typeface="Work Sans"/>
              <a:sym typeface="Work Sans"/>
            </a:endParaRPr>
          </a:p>
        </p:txBody>
      </p:sp>
      <p:grpSp>
        <p:nvGrpSpPr>
          <p:cNvPr id="60" name="Google Shape;60;p3"/>
          <p:cNvGrpSpPr/>
          <p:nvPr/>
        </p:nvGrpSpPr>
        <p:grpSpPr>
          <a:xfrm>
            <a:off x="3196549" y="4473625"/>
            <a:ext cx="137818" cy="187200"/>
            <a:chOff x="507100" y="1997600"/>
            <a:chExt cx="158375" cy="187200"/>
          </a:xfrm>
        </p:grpSpPr>
        <p:sp>
          <p:nvSpPr>
            <p:cNvPr id="61" name="Google Shape;61;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63;p3"/>
          <p:cNvGrpSpPr/>
          <p:nvPr/>
        </p:nvGrpSpPr>
        <p:grpSpPr>
          <a:xfrm>
            <a:off x="172050" y="5100163"/>
            <a:ext cx="2852450" cy="4958106"/>
            <a:chOff x="404700" y="4541500"/>
            <a:chExt cx="2852450" cy="5007177"/>
          </a:xfrm>
        </p:grpSpPr>
        <p:sp>
          <p:nvSpPr>
            <p:cNvPr id="64" name="Google Shape;64;p3"/>
            <p:cNvSpPr/>
            <p:nvPr/>
          </p:nvSpPr>
          <p:spPr>
            <a:xfrm>
              <a:off x="404700" y="4574122"/>
              <a:ext cx="2758200" cy="4933800"/>
            </a:xfrm>
            <a:prstGeom prst="rect">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452450" y="4614877"/>
              <a:ext cx="2804700" cy="49338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txBox="1"/>
            <p:nvPr/>
          </p:nvSpPr>
          <p:spPr>
            <a:xfrm>
              <a:off x="643125" y="4541500"/>
              <a:ext cx="2595900" cy="41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a:t>
              </a:r>
              <a:endParaRPr sz="1500">
                <a:latin typeface="Work Sans"/>
                <a:ea typeface="Work Sans"/>
                <a:cs typeface="Work Sans"/>
                <a:sym typeface="Work Sans"/>
              </a:endParaRPr>
            </a:p>
          </p:txBody>
        </p:sp>
        <p:sp>
          <p:nvSpPr>
            <p:cNvPr id="67" name="Google Shape;67;p3"/>
            <p:cNvSpPr/>
            <p:nvPr/>
          </p:nvSpPr>
          <p:spPr>
            <a:xfrm>
              <a:off x="529575" y="4663612"/>
              <a:ext cx="135900" cy="2004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507100" y="4684392"/>
              <a:ext cx="135900" cy="1569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3"/>
          <p:cNvSpPr txBox="1">
            <a:spLocks noGrp="1"/>
          </p:cNvSpPr>
          <p:nvPr>
            <p:ph type="title"/>
          </p:nvPr>
        </p:nvSpPr>
        <p:spPr>
          <a:xfrm>
            <a:off x="190350" y="11200"/>
            <a:ext cx="72909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0" name="Google Shape;70;p3"/>
          <p:cNvSpPr txBox="1">
            <a:spLocks noGrp="1"/>
          </p:cNvSpPr>
          <p:nvPr>
            <p:ph type="subTitle" idx="1"/>
          </p:nvPr>
        </p:nvSpPr>
        <p:spPr>
          <a:xfrm>
            <a:off x="2226300" y="513400"/>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71"/>
        <p:cNvGrpSpPr/>
        <p:nvPr/>
      </p:nvGrpSpPr>
      <p:grpSpPr>
        <a:xfrm>
          <a:off x="0" y="0"/>
          <a:ext cx="0" cy="0"/>
          <a:chOff x="0" y="0"/>
          <a:chExt cx="0" cy="0"/>
        </a:xfrm>
      </p:grpSpPr>
      <p:cxnSp>
        <p:nvCxnSpPr>
          <p:cNvPr id="72" name="Google Shape;72;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73" name="Google Shape;73;p4"/>
          <p:cNvGrpSpPr/>
          <p:nvPr/>
        </p:nvGrpSpPr>
        <p:grpSpPr>
          <a:xfrm>
            <a:off x="404725" y="1681475"/>
            <a:ext cx="6908400" cy="72025"/>
            <a:chOff x="404725" y="1681475"/>
            <a:chExt cx="6908400" cy="72025"/>
          </a:xfrm>
        </p:grpSpPr>
        <p:cxnSp>
          <p:nvCxnSpPr>
            <p:cNvPr id="74" name="Google Shape;74;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75" name="Google Shape;75;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76" name="Google Shape;76;p4"/>
          <p:cNvCxnSpPr/>
          <p:nvPr/>
        </p:nvCxnSpPr>
        <p:spPr>
          <a:xfrm>
            <a:off x="7326238" y="311025"/>
            <a:ext cx="28200" cy="8777100"/>
          </a:xfrm>
          <a:prstGeom prst="straightConnector1">
            <a:avLst/>
          </a:prstGeom>
          <a:noFill/>
          <a:ln w="9525" cap="flat" cmpd="sng">
            <a:solidFill>
              <a:srgbClr val="B7B7B7"/>
            </a:solidFill>
            <a:prstDash val="solid"/>
            <a:round/>
            <a:headEnd type="none" w="med" len="med"/>
            <a:tailEnd type="none" w="med" len="med"/>
          </a:ln>
        </p:spPr>
      </p:cxnSp>
      <p:sp>
        <p:nvSpPr>
          <p:cNvPr id="77" name="Google Shape;77;p4"/>
          <p:cNvSpPr txBox="1">
            <a:spLocks noGrp="1"/>
          </p:cNvSpPr>
          <p:nvPr>
            <p:ph type="title"/>
          </p:nvPr>
        </p:nvSpPr>
        <p:spPr>
          <a:xfrm>
            <a:off x="404725" y="855800"/>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8" name="Google Shape;78;p4"/>
          <p:cNvSpPr txBox="1">
            <a:spLocks noGrp="1"/>
          </p:cNvSpPr>
          <p:nvPr>
            <p:ph type="subTitle" idx="1"/>
          </p:nvPr>
        </p:nvSpPr>
        <p:spPr>
          <a:xfrm>
            <a:off x="2249425" y="13604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79" name="Google Shape;79;p4"/>
          <p:cNvCxnSpPr/>
          <p:nvPr/>
        </p:nvCxnSpPr>
        <p:spPr>
          <a:xfrm rot="10800000">
            <a:off x="438150" y="35052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80" name="Google Shape;80;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81" name="Google Shape;81;p4"/>
          <p:cNvGrpSpPr/>
          <p:nvPr/>
        </p:nvGrpSpPr>
        <p:grpSpPr>
          <a:xfrm>
            <a:off x="417975" y="1885250"/>
            <a:ext cx="2357775" cy="410125"/>
            <a:chOff x="417975" y="1885250"/>
            <a:chExt cx="2357775" cy="410125"/>
          </a:xfrm>
        </p:grpSpPr>
        <p:sp>
          <p:nvSpPr>
            <p:cNvPr id="82" name="Google Shape;82;p4"/>
            <p:cNvSpPr/>
            <p:nvPr/>
          </p:nvSpPr>
          <p:spPr>
            <a:xfrm>
              <a:off x="417975" y="18852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rot="10800000">
              <a:off x="2236350" y="18858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446175" y="19053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rot="10800000">
              <a:off x="2198100" y="19060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 name="Google Shape;86;p4"/>
          <p:cNvGrpSpPr/>
          <p:nvPr/>
        </p:nvGrpSpPr>
        <p:grpSpPr>
          <a:xfrm>
            <a:off x="417975" y="3505200"/>
            <a:ext cx="2357775" cy="410125"/>
            <a:chOff x="265575" y="3352800"/>
            <a:chExt cx="2357775" cy="410125"/>
          </a:xfrm>
        </p:grpSpPr>
        <p:sp>
          <p:nvSpPr>
            <p:cNvPr id="87" name="Google Shape;87;p4"/>
            <p:cNvSpPr/>
            <p:nvPr/>
          </p:nvSpPr>
          <p:spPr>
            <a:xfrm>
              <a:off x="265575" y="33528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rot="10800000">
              <a:off x="2083950" y="33534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a:off x="293775" y="33728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rot="10800000">
              <a:off x="2045700" y="33735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4"/>
          <p:cNvGrpSpPr/>
          <p:nvPr/>
        </p:nvGrpSpPr>
        <p:grpSpPr>
          <a:xfrm>
            <a:off x="3872113" y="3505200"/>
            <a:ext cx="2357775" cy="410125"/>
            <a:chOff x="3567313" y="3200400"/>
            <a:chExt cx="2357775" cy="410125"/>
          </a:xfrm>
        </p:grpSpPr>
        <p:sp>
          <p:nvSpPr>
            <p:cNvPr id="92" name="Google Shape;92;p4"/>
            <p:cNvSpPr/>
            <p:nvPr/>
          </p:nvSpPr>
          <p:spPr>
            <a:xfrm>
              <a:off x="3567313" y="32004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rot="10800000">
              <a:off x="5385688" y="32010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a:off x="3595513" y="32204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rot="10800000">
              <a:off x="5347438" y="32211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 name="Google Shape;96;p4"/>
          <p:cNvGrpSpPr/>
          <p:nvPr/>
        </p:nvGrpSpPr>
        <p:grpSpPr>
          <a:xfrm>
            <a:off x="417963" y="6597750"/>
            <a:ext cx="2357775" cy="410125"/>
            <a:chOff x="-39237" y="6140550"/>
            <a:chExt cx="2357775" cy="410125"/>
          </a:xfrm>
        </p:grpSpPr>
        <p:sp>
          <p:nvSpPr>
            <p:cNvPr id="97" name="Google Shape;97;p4"/>
            <p:cNvSpPr/>
            <p:nvPr/>
          </p:nvSpPr>
          <p:spPr>
            <a:xfrm>
              <a:off x="-39237" y="61405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rot="10800000">
              <a:off x="1779138" y="61411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11037" y="61606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rot="10800000">
              <a:off x="1740888" y="61613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4"/>
          <p:cNvSpPr txBox="1"/>
          <p:nvPr/>
        </p:nvSpPr>
        <p:spPr>
          <a:xfrm>
            <a:off x="554500" y="1908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2" name="Google Shape;102;p4"/>
          <p:cNvSpPr txBox="1"/>
          <p:nvPr/>
        </p:nvSpPr>
        <p:spPr>
          <a:xfrm>
            <a:off x="623213" y="351016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3" name="Google Shape;103;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04" name="Google Shape;104;p4"/>
          <p:cNvSpPr txBox="1"/>
          <p:nvPr/>
        </p:nvSpPr>
        <p:spPr>
          <a:xfrm>
            <a:off x="4077338" y="3505200"/>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05" name="Google Shape;105;p4"/>
          <p:cNvSpPr txBox="1">
            <a:spLocks noGrp="1"/>
          </p:cNvSpPr>
          <p:nvPr>
            <p:ph type="body" idx="2"/>
          </p:nvPr>
        </p:nvSpPr>
        <p:spPr>
          <a:xfrm>
            <a:off x="413425" y="2320675"/>
            <a:ext cx="6896100" cy="102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06" name="Google Shape;106;p4"/>
          <p:cNvSpPr txBox="1">
            <a:spLocks noGrp="1"/>
          </p:cNvSpPr>
          <p:nvPr>
            <p:ph type="body" idx="3"/>
          </p:nvPr>
        </p:nvSpPr>
        <p:spPr>
          <a:xfrm>
            <a:off x="438138" y="3915350"/>
            <a:ext cx="3108300" cy="23700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07" name="Google Shape;107;p4"/>
          <p:cNvSpPr txBox="1">
            <a:spLocks noGrp="1"/>
          </p:cNvSpPr>
          <p:nvPr>
            <p:ph type="body" idx="4"/>
          </p:nvPr>
        </p:nvSpPr>
        <p:spPr>
          <a:xfrm>
            <a:off x="438150" y="7050750"/>
            <a:ext cx="3108300" cy="22554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08" name="Google Shape;108;p4"/>
          <p:cNvSpPr txBox="1">
            <a:spLocks noGrp="1"/>
          </p:cNvSpPr>
          <p:nvPr>
            <p:ph type="body" idx="5"/>
          </p:nvPr>
        </p:nvSpPr>
        <p:spPr>
          <a:xfrm>
            <a:off x="3905525" y="4039263"/>
            <a:ext cx="3219000" cy="26043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09" name="Google Shape;109;p4"/>
          <p:cNvSpPr/>
          <p:nvPr/>
        </p:nvSpPr>
        <p:spPr>
          <a:xfrm>
            <a:off x="4138275" y="6767525"/>
            <a:ext cx="3172200" cy="2495700"/>
          </a:xfrm>
          <a:prstGeom prst="rect">
            <a:avLst/>
          </a:prstGeom>
          <a:solidFill>
            <a:srgbClr val="999999"/>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txBox="1">
            <a:spLocks noGrp="1"/>
          </p:cNvSpPr>
          <p:nvPr>
            <p:ph type="subTitle" idx="6"/>
          </p:nvPr>
        </p:nvSpPr>
        <p:spPr>
          <a:xfrm>
            <a:off x="4183575" y="9228125"/>
            <a:ext cx="3086700" cy="2850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None/>
              <a:defRPr sz="1100" i="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1" name="Google Shape;111;p4"/>
          <p:cNvSpPr>
            <a:spLocks noGrp="1"/>
          </p:cNvSpPr>
          <p:nvPr>
            <p:ph type="pic" idx="7"/>
          </p:nvPr>
        </p:nvSpPr>
        <p:spPr>
          <a:xfrm>
            <a:off x="4007763" y="6899688"/>
            <a:ext cx="3172200" cy="2357700"/>
          </a:xfrm>
          <a:prstGeom prst="rect">
            <a:avLst/>
          </a:prstGeom>
          <a:noFill/>
          <a:ln w="38100"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12"/>
        <p:cNvGrpSpPr/>
        <p:nvPr/>
      </p:nvGrpSpPr>
      <p:grpSpPr>
        <a:xfrm>
          <a:off x="0" y="0"/>
          <a:ext cx="0" cy="0"/>
          <a:chOff x="0" y="0"/>
          <a:chExt cx="0" cy="0"/>
        </a:xfrm>
      </p:grpSpPr>
      <p:sp>
        <p:nvSpPr>
          <p:cNvPr id="113" name="Google Shape;113;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14" name="Google Shape;114;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15" name="Google Shape;115;p5"/>
          <p:cNvSpPr txBox="1">
            <a:spLocks noGrp="1"/>
          </p:cNvSpPr>
          <p:nvPr>
            <p:ph type="title"/>
          </p:nvPr>
        </p:nvSpPr>
        <p:spPr>
          <a:xfrm>
            <a:off x="432000" y="449725"/>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6" name="Google Shape;116;p5"/>
          <p:cNvSpPr txBox="1">
            <a:spLocks noGrp="1"/>
          </p:cNvSpPr>
          <p:nvPr>
            <p:ph type="subTitle" idx="1"/>
          </p:nvPr>
        </p:nvSpPr>
        <p:spPr>
          <a:xfrm>
            <a:off x="2276700" y="95192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17" name="Google Shape;117;p5"/>
          <p:cNvGrpSpPr/>
          <p:nvPr/>
        </p:nvGrpSpPr>
        <p:grpSpPr>
          <a:xfrm>
            <a:off x="95351" y="1392509"/>
            <a:ext cx="7581691" cy="5901"/>
            <a:chOff x="1890075" y="5241175"/>
            <a:chExt cx="4240556" cy="257700"/>
          </a:xfrm>
        </p:grpSpPr>
        <p:sp>
          <p:nvSpPr>
            <p:cNvPr id="118" name="Google Shape;118;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19" name="Google Shape;119;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0" name="Google Shape;120;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1" name="Google Shape;121;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22" name="Google Shape;122;p5"/>
          <p:cNvGrpSpPr/>
          <p:nvPr/>
        </p:nvGrpSpPr>
        <p:grpSpPr>
          <a:xfrm>
            <a:off x="95351" y="4542984"/>
            <a:ext cx="7581691" cy="5901"/>
            <a:chOff x="1890075" y="5241175"/>
            <a:chExt cx="4240556" cy="257700"/>
          </a:xfrm>
        </p:grpSpPr>
        <p:sp>
          <p:nvSpPr>
            <p:cNvPr id="123" name="Google Shape;123;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4" name="Google Shape;124;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5" name="Google Shape;125;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6" name="Google Shape;126;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27" name="Google Shape;127;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28" name="Google Shape;128;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29" name="Google Shape;129;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0" name="Google Shape;130;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1" name="Google Shape;131;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2" name="Google Shape;132;p5"/>
          <p:cNvGrpSpPr/>
          <p:nvPr/>
        </p:nvGrpSpPr>
        <p:grpSpPr>
          <a:xfrm>
            <a:off x="95351" y="8200359"/>
            <a:ext cx="7581691" cy="5901"/>
            <a:chOff x="1890075" y="5241175"/>
            <a:chExt cx="4240556" cy="257700"/>
          </a:xfrm>
        </p:grpSpPr>
        <p:sp>
          <p:nvSpPr>
            <p:cNvPr id="133" name="Google Shape;133;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4" name="Google Shape;134;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5" name="Google Shape;135;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6" name="Google Shape;136;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37" name="Google Shape;137;p5"/>
          <p:cNvSpPr>
            <a:spLocks noGrp="1"/>
          </p:cNvSpPr>
          <p:nvPr>
            <p:ph type="pic" idx="2"/>
          </p:nvPr>
        </p:nvSpPr>
        <p:spPr>
          <a:xfrm>
            <a:off x="4467025" y="4719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38"/>
        <p:cNvGrpSpPr/>
        <p:nvPr/>
      </p:nvGrpSpPr>
      <p:grpSpPr>
        <a:xfrm>
          <a:off x="0" y="0"/>
          <a:ext cx="0" cy="0"/>
          <a:chOff x="0" y="0"/>
          <a:chExt cx="0" cy="0"/>
        </a:xfrm>
      </p:grpSpPr>
      <p:sp>
        <p:nvSpPr>
          <p:cNvPr id="139" name="Google Shape;139;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0" name="Google Shape;140;p6"/>
          <p:cNvSpPr txBox="1"/>
          <p:nvPr/>
        </p:nvSpPr>
        <p:spPr>
          <a:xfrm>
            <a:off x="6744495" y="427827"/>
            <a:ext cx="1027800" cy="5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1" name="Google Shape;141;p6"/>
          <p:cNvGrpSpPr/>
          <p:nvPr/>
        </p:nvGrpSpPr>
        <p:grpSpPr>
          <a:xfrm>
            <a:off x="-16250" y="9048087"/>
            <a:ext cx="7804900" cy="1072407"/>
            <a:chOff x="-19118" y="4617750"/>
            <a:chExt cx="9182236" cy="548378"/>
          </a:xfrm>
        </p:grpSpPr>
        <p:sp>
          <p:nvSpPr>
            <p:cNvPr id="142" name="Google Shape;142;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43" name="Google Shape;143;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4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8"/>
          <p:cNvSpPr txBox="1"/>
          <p:nvPr/>
        </p:nvSpPr>
        <p:spPr>
          <a:xfrm>
            <a:off x="343700" y="588225"/>
            <a:ext cx="7290900" cy="3864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lnSpc>
                <a:spcPct val="95000"/>
              </a:lnSpc>
              <a:spcBef>
                <a:spcPts val="0"/>
              </a:spcBef>
              <a:spcAft>
                <a:spcPts val="0"/>
              </a:spcAft>
              <a:buNone/>
            </a:pPr>
            <a:r>
              <a:rPr lang="en" sz="1600" b="1">
                <a:solidFill>
                  <a:srgbClr val="000000"/>
                </a:solidFill>
                <a:latin typeface="Google Sans SemiBold"/>
                <a:ea typeface="Google Sans SemiBold"/>
                <a:cs typeface="Google Sans SemiBold"/>
                <a:sym typeface="Google Sans SemiBold"/>
              </a:rPr>
              <a:t>User Churn Project | </a:t>
            </a:r>
            <a:r>
              <a:rPr lang="en" sz="1600" b="1">
                <a:latin typeface="Google Sans SemiBold"/>
                <a:ea typeface="Google Sans SemiBold"/>
                <a:cs typeface="Google Sans SemiBold"/>
                <a:sym typeface="Google Sans SemiBold"/>
              </a:rPr>
              <a:t>ML Model Results </a:t>
            </a:r>
            <a:r>
              <a:rPr lang="en" sz="1600" b="1">
                <a:solidFill>
                  <a:srgbClr val="000000"/>
                </a:solidFill>
                <a:latin typeface="Google Sans SemiBold"/>
                <a:ea typeface="Google Sans SemiBold"/>
                <a:cs typeface="Google Sans SemiBold"/>
                <a:sym typeface="Google Sans SemiBold"/>
              </a:rPr>
              <a:t> </a:t>
            </a:r>
            <a:endParaRPr sz="2100">
              <a:solidFill>
                <a:srgbClr val="000000"/>
              </a:solidFill>
              <a:latin typeface="Google Sans SemiBold"/>
              <a:ea typeface="Google Sans SemiBold"/>
              <a:cs typeface="Google Sans SemiBold"/>
              <a:sym typeface="Google Sans SemiBold"/>
            </a:endParaRPr>
          </a:p>
        </p:txBody>
      </p:sp>
      <p:sp>
        <p:nvSpPr>
          <p:cNvPr id="150" name="Google Shape;150;p8"/>
          <p:cNvSpPr txBox="1"/>
          <p:nvPr/>
        </p:nvSpPr>
        <p:spPr>
          <a:xfrm>
            <a:off x="343700" y="913500"/>
            <a:ext cx="375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200"/>
              </a:spcAft>
              <a:buNone/>
            </a:pPr>
            <a:r>
              <a:rPr lang="en">
                <a:solidFill>
                  <a:srgbClr val="000000"/>
                </a:solidFill>
                <a:latin typeface="Roboto"/>
                <a:ea typeface="Roboto"/>
                <a:cs typeface="Roboto"/>
                <a:sym typeface="Roboto"/>
              </a:rPr>
              <a:t>Prepared for: Waze Leadership Team</a:t>
            </a:r>
            <a:endParaRPr>
              <a:solidFill>
                <a:srgbClr val="000000"/>
              </a:solidFill>
              <a:latin typeface="Roboto"/>
              <a:ea typeface="Roboto"/>
              <a:cs typeface="Roboto"/>
              <a:sym typeface="Roboto"/>
            </a:endParaRPr>
          </a:p>
        </p:txBody>
      </p:sp>
      <p:pic>
        <p:nvPicPr>
          <p:cNvPr id="151" name="Google Shape;151;p8"/>
          <p:cNvPicPr preferRelativeResize="0"/>
          <p:nvPr/>
        </p:nvPicPr>
        <p:blipFill>
          <a:blip r:embed="rId3">
            <a:alphaModFix/>
          </a:blip>
          <a:stretch>
            <a:fillRect/>
          </a:stretch>
        </p:blipFill>
        <p:spPr>
          <a:xfrm>
            <a:off x="5687569" y="101625"/>
            <a:ext cx="1947034" cy="562800"/>
          </a:xfrm>
          <a:prstGeom prst="rect">
            <a:avLst/>
          </a:prstGeom>
          <a:noFill/>
          <a:ln>
            <a:noFill/>
          </a:ln>
        </p:spPr>
      </p:pic>
      <p:sp>
        <p:nvSpPr>
          <p:cNvPr id="152" name="Google Shape;152;p8"/>
          <p:cNvSpPr txBox="1"/>
          <p:nvPr/>
        </p:nvSpPr>
        <p:spPr>
          <a:xfrm>
            <a:off x="500400" y="1863125"/>
            <a:ext cx="2597400" cy="3080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rgbClr val="000000"/>
              </a:buClr>
              <a:buSzPts val="1100"/>
              <a:buFont typeface="Arial"/>
              <a:buNone/>
            </a:pPr>
            <a:r>
              <a:rPr lang="en" sz="1100">
                <a:solidFill>
                  <a:srgbClr val="000000"/>
                </a:solidFill>
                <a:latin typeface="Roboto"/>
                <a:ea typeface="Roboto"/>
                <a:cs typeface="Roboto"/>
                <a:sym typeface="Roboto"/>
              </a:rPr>
              <a:t>The Waze data team is currently developing a data analytics project aimed at increasing overall growth by preventing monthly user churn on the Waze app. For the purposes of this project, churn quantifies the number of users who have uninstalled the Waze app or stopped using the app. </a:t>
            </a:r>
            <a:r>
              <a:rPr lang="en" sz="1100">
                <a:latin typeface="Roboto"/>
                <a:ea typeface="Roboto"/>
                <a:cs typeface="Roboto"/>
                <a:sym typeface="Roboto"/>
              </a:rPr>
              <a:t>The ultimate goal for this project is to develop a machine learning (ML) model that predicts user churn. </a:t>
            </a:r>
            <a:r>
              <a:rPr lang="en" sz="1100" b="1">
                <a:solidFill>
                  <a:srgbClr val="000000"/>
                </a:solidFill>
                <a:latin typeface="Roboto"/>
                <a:ea typeface="Roboto"/>
                <a:cs typeface="Roboto"/>
                <a:sym typeface="Roboto"/>
              </a:rPr>
              <a:t>This report offers details and key insights from Milestone </a:t>
            </a:r>
            <a:r>
              <a:rPr lang="en" sz="1100" b="1">
                <a:latin typeface="Roboto"/>
                <a:ea typeface="Roboto"/>
                <a:cs typeface="Roboto"/>
                <a:sym typeface="Roboto"/>
              </a:rPr>
              <a:t>6</a:t>
            </a:r>
            <a:r>
              <a:rPr lang="en" sz="1100" b="1">
                <a:solidFill>
                  <a:srgbClr val="000000"/>
                </a:solidFill>
                <a:latin typeface="Roboto"/>
                <a:ea typeface="Roboto"/>
                <a:cs typeface="Roboto"/>
                <a:sym typeface="Roboto"/>
              </a:rPr>
              <a:t>, which </a:t>
            </a:r>
            <a:r>
              <a:rPr lang="en" sz="1100" b="1">
                <a:latin typeface="Roboto"/>
                <a:ea typeface="Roboto"/>
                <a:cs typeface="Roboto"/>
                <a:sym typeface="Roboto"/>
              </a:rPr>
              <a:t>could</a:t>
            </a:r>
            <a:r>
              <a:rPr lang="en" sz="1100" b="1">
                <a:solidFill>
                  <a:srgbClr val="000000"/>
                </a:solidFill>
                <a:latin typeface="Roboto"/>
                <a:ea typeface="Roboto"/>
                <a:cs typeface="Roboto"/>
                <a:sym typeface="Roboto"/>
              </a:rPr>
              <a:t> impact the future development </a:t>
            </a:r>
            <a:r>
              <a:rPr lang="en" sz="1100" b="1">
                <a:latin typeface="Roboto"/>
                <a:ea typeface="Roboto"/>
                <a:cs typeface="Roboto"/>
                <a:sym typeface="Roboto"/>
              </a:rPr>
              <a:t>of the project, should further work be undertaken</a:t>
            </a:r>
            <a:r>
              <a:rPr lang="en" sz="1100" b="1">
                <a:solidFill>
                  <a:srgbClr val="000000"/>
                </a:solidFill>
                <a:latin typeface="Roboto"/>
                <a:ea typeface="Roboto"/>
                <a:cs typeface="Roboto"/>
                <a:sym typeface="Roboto"/>
              </a:rPr>
              <a:t>. </a:t>
            </a:r>
            <a:endParaRPr sz="1100">
              <a:solidFill>
                <a:srgbClr val="000000"/>
              </a:solidFill>
              <a:latin typeface="Roboto"/>
              <a:ea typeface="Roboto"/>
              <a:cs typeface="Roboto"/>
              <a:sym typeface="Roboto"/>
            </a:endParaRPr>
          </a:p>
        </p:txBody>
      </p:sp>
      <p:sp>
        <p:nvSpPr>
          <p:cNvPr id="153" name="Google Shape;153;p8"/>
          <p:cNvSpPr txBox="1"/>
          <p:nvPr/>
        </p:nvSpPr>
        <p:spPr>
          <a:xfrm>
            <a:off x="3396650" y="1954175"/>
            <a:ext cx="3972000" cy="2344800"/>
          </a:xfrm>
          <a:prstGeom prst="rect">
            <a:avLst/>
          </a:prstGeom>
          <a:noFill/>
          <a:ln>
            <a:noFill/>
          </a:ln>
        </p:spPr>
        <p:txBody>
          <a:bodyPr spcFirstLastPara="1" wrap="square" lIns="91425" tIns="91425" rIns="91425" bIns="91425" anchor="t" anchorCtr="0">
            <a:spAutoFit/>
          </a:bodyPr>
          <a:lstStyle/>
          <a:p>
            <a:pPr marL="0" lvl="0" indent="-184150" algn="l" rtl="0">
              <a:spcBef>
                <a:spcPts val="0"/>
              </a:spcBef>
              <a:spcAft>
                <a:spcPts val="0"/>
              </a:spcAft>
              <a:buClr>
                <a:schemeClr val="dk1"/>
              </a:buClr>
              <a:buSzPts val="1100"/>
              <a:buFont typeface="Roboto"/>
              <a:buChar char="●"/>
            </a:pPr>
            <a:r>
              <a:rPr lang="en" sz="1100" b="1">
                <a:solidFill>
                  <a:schemeClr val="dk1"/>
                </a:solidFill>
                <a:highlight>
                  <a:srgbClr val="FFFFFF"/>
                </a:highlight>
                <a:latin typeface="Roboto"/>
                <a:ea typeface="Roboto"/>
                <a:cs typeface="Roboto"/>
                <a:sym typeface="Roboto"/>
              </a:rPr>
              <a:t>To obtain a model with the highest predictive power, the Waze data team developed two different models to cross-compare results: random forest and XGBoost. </a:t>
            </a:r>
            <a:endParaRPr sz="1100" b="1">
              <a:solidFill>
                <a:schemeClr val="dk1"/>
              </a:solidFill>
              <a:highlight>
                <a:srgbClr val="FFFFFF"/>
              </a:highlight>
              <a:latin typeface="Roboto"/>
              <a:ea typeface="Roboto"/>
              <a:cs typeface="Roboto"/>
              <a:sym typeface="Roboto"/>
            </a:endParaRPr>
          </a:p>
          <a:p>
            <a:pPr marL="0" lvl="0" indent="-184150" algn="l" rtl="0">
              <a:spcBef>
                <a:spcPts val="1000"/>
              </a:spcBef>
              <a:spcAft>
                <a:spcPts val="0"/>
              </a:spcAft>
              <a:buClr>
                <a:schemeClr val="dk1"/>
              </a:buClr>
              <a:buSzPts val="1100"/>
              <a:buFont typeface="Roboto"/>
              <a:buChar char="●"/>
            </a:pPr>
            <a:r>
              <a:rPr lang="en" sz="1100">
                <a:solidFill>
                  <a:schemeClr val="dk1"/>
                </a:solidFill>
                <a:highlight>
                  <a:srgbClr val="FFFFFF"/>
                </a:highlight>
                <a:latin typeface="Roboto"/>
                <a:ea typeface="Roboto"/>
                <a:cs typeface="Roboto"/>
                <a:sym typeface="Roboto"/>
              </a:rPr>
              <a:t>To prepare for this work, the data was split into training, validation, and test sets. Splitting the data three ways means that there is less data available to train the model than splitting just two ways. However, </a:t>
            </a:r>
            <a:r>
              <a:rPr lang="en" sz="1100" b="1">
                <a:solidFill>
                  <a:schemeClr val="dk1"/>
                </a:solidFill>
                <a:highlight>
                  <a:srgbClr val="FFFFFF"/>
                </a:highlight>
                <a:latin typeface="Roboto"/>
                <a:ea typeface="Roboto"/>
                <a:cs typeface="Roboto"/>
                <a:sym typeface="Roboto"/>
              </a:rPr>
              <a:t>performing model selection on a separate validation set enables testing of the champion model by itself on the test set, which gives a better estimate of future performance than splitting the data two ways and selecting a champion model by performance on the test data. </a:t>
            </a:r>
            <a:endParaRPr sz="1100" b="1">
              <a:solidFill>
                <a:schemeClr val="dk1"/>
              </a:solidFill>
              <a:latin typeface="Roboto"/>
              <a:ea typeface="Roboto"/>
              <a:cs typeface="Roboto"/>
              <a:sym typeface="Roboto"/>
            </a:endParaRPr>
          </a:p>
        </p:txBody>
      </p:sp>
      <p:sp>
        <p:nvSpPr>
          <p:cNvPr id="155" name="Google Shape;155;p8"/>
          <p:cNvSpPr txBox="1"/>
          <p:nvPr/>
        </p:nvSpPr>
        <p:spPr>
          <a:xfrm>
            <a:off x="3396650" y="7316250"/>
            <a:ext cx="4237800" cy="2746876"/>
          </a:xfrm>
          <a:prstGeom prst="rect">
            <a:avLst/>
          </a:prstGeom>
          <a:noFill/>
          <a:ln>
            <a:noFill/>
          </a:ln>
        </p:spPr>
        <p:txBody>
          <a:bodyPr spcFirstLastPara="1" wrap="square" lIns="91425" tIns="91425" rIns="91425" bIns="91425" anchor="t" anchorCtr="0">
            <a:spAutoFit/>
          </a:bodyPr>
          <a:lstStyle/>
          <a:p>
            <a:pPr lvl="0" indent="-184150">
              <a:buSzPts val="1100"/>
              <a:buFont typeface="Roboto"/>
              <a:buChar char="●"/>
            </a:pPr>
            <a:r>
              <a:rPr lang="en" sz="1100" b="1" dirty="0">
                <a:latin typeface="Roboto"/>
                <a:ea typeface="Roboto"/>
                <a:cs typeface="Roboto"/>
                <a:sym typeface="Roboto"/>
              </a:rPr>
              <a:t>Engineered features accounted for six of the top 10 features: </a:t>
            </a:r>
            <a:r>
              <a:rPr lang="en" sz="1100" dirty="0">
                <a:latin typeface="Roboto"/>
                <a:ea typeface="Roboto"/>
                <a:cs typeface="Roboto"/>
                <a:sym typeface="Roboto"/>
              </a:rPr>
              <a:t>percent_sessions_in_last_month, km_per_hour, </a:t>
            </a:r>
            <a:r>
              <a:rPr lang="en-US" sz="1100" dirty="0" err="1">
                <a:latin typeface="Roboto"/>
                <a:ea typeface="Roboto"/>
                <a:cs typeface="Roboto"/>
                <a:sym typeface="Roboto"/>
              </a:rPr>
              <a:t>duration_minutes_drivers</a:t>
            </a:r>
            <a:r>
              <a:rPr lang="en-US" sz="1100" dirty="0">
                <a:latin typeface="Roboto"/>
                <a:ea typeface="Roboto"/>
                <a:cs typeface="Roboto"/>
                <a:sym typeface="Roboto"/>
              </a:rPr>
              <a:t>, </a:t>
            </a:r>
            <a:r>
              <a:rPr lang="en" sz="1100" dirty="0">
                <a:latin typeface="Roboto"/>
                <a:ea typeface="Roboto"/>
                <a:cs typeface="Roboto"/>
                <a:sym typeface="Roboto"/>
              </a:rPr>
              <a:t>km_per_driving_day, </a:t>
            </a:r>
            <a:r>
              <a:rPr lang="en-US" sz="1100" dirty="0" err="1">
                <a:latin typeface="Roboto"/>
                <a:ea typeface="Roboto"/>
                <a:cs typeface="Roboto"/>
                <a:sym typeface="Roboto"/>
              </a:rPr>
              <a:t>n_days_after_onboarding</a:t>
            </a:r>
            <a:r>
              <a:rPr lang="en-US" sz="1100" dirty="0">
                <a:latin typeface="Roboto"/>
                <a:ea typeface="Roboto"/>
                <a:cs typeface="Roboto"/>
                <a:sym typeface="Roboto"/>
              </a:rPr>
              <a:t>,…..</a:t>
            </a:r>
            <a:endParaRPr sz="1100" dirty="0">
              <a:latin typeface="Roboto"/>
              <a:ea typeface="Roboto"/>
              <a:cs typeface="Roboto"/>
              <a:sym typeface="Roboto"/>
            </a:endParaRPr>
          </a:p>
          <a:p>
            <a:pPr marL="0" lvl="0" indent="-184150" algn="l" rtl="0">
              <a:spcBef>
                <a:spcPts val="500"/>
              </a:spcBef>
              <a:spcAft>
                <a:spcPts val="0"/>
              </a:spcAft>
              <a:buSzPts val="1100"/>
              <a:buFont typeface="Roboto"/>
              <a:buChar char="●"/>
            </a:pPr>
            <a:r>
              <a:rPr lang="en" sz="1100" b="1" dirty="0">
                <a:latin typeface="Roboto"/>
                <a:ea typeface="Roboto"/>
                <a:cs typeface="Roboto"/>
                <a:sym typeface="Roboto"/>
              </a:rPr>
              <a:t>The XGBoost model fit the data better than the random forest model.</a:t>
            </a:r>
            <a:r>
              <a:rPr lang="en" sz="1100" dirty="0">
                <a:latin typeface="Roboto"/>
                <a:ea typeface="Roboto"/>
                <a:cs typeface="Roboto"/>
                <a:sym typeface="Roboto"/>
              </a:rPr>
              <a:t> Additionally, it’s important to call out that the recall score (22%) is nearly double the score from the previous logistic regression model built in Milestone 5, while still maintaining a similar accuracy and precision score. </a:t>
            </a:r>
            <a:endParaRPr sz="1100" dirty="0">
              <a:latin typeface="Roboto"/>
              <a:ea typeface="Roboto"/>
              <a:cs typeface="Roboto"/>
              <a:sym typeface="Roboto"/>
            </a:endParaRPr>
          </a:p>
          <a:p>
            <a:pPr marL="0" lvl="0" indent="-184150" algn="l" rtl="0">
              <a:spcBef>
                <a:spcPts val="500"/>
              </a:spcBef>
              <a:spcAft>
                <a:spcPts val="500"/>
              </a:spcAft>
              <a:buSzPts val="1100"/>
              <a:buFont typeface="Roboto"/>
              <a:buChar char="●"/>
            </a:pPr>
            <a:r>
              <a:rPr lang="en" sz="1100" b="1" dirty="0">
                <a:latin typeface="Roboto"/>
                <a:ea typeface="Roboto"/>
                <a:cs typeface="Roboto"/>
                <a:sym typeface="Roboto"/>
              </a:rPr>
              <a:t>The ensembles of tree-based models in this project milestone are more valuable than a singular logistic regression model because they achieve higher scores across all evaluation metrics and require less preprocessing of the data. However, it is more difficult to understand how they make their predictions.</a:t>
            </a:r>
            <a:endParaRPr sz="1100" b="1" dirty="0">
              <a:latin typeface="Roboto"/>
              <a:ea typeface="Roboto"/>
              <a:cs typeface="Roboto"/>
              <a:sym typeface="Roboto"/>
            </a:endParaRPr>
          </a:p>
        </p:txBody>
      </p:sp>
      <p:sp>
        <p:nvSpPr>
          <p:cNvPr id="156" name="Google Shape;156;p8"/>
          <p:cNvSpPr txBox="1"/>
          <p:nvPr/>
        </p:nvSpPr>
        <p:spPr>
          <a:xfrm>
            <a:off x="235125" y="5431675"/>
            <a:ext cx="2684400" cy="4597200"/>
          </a:xfrm>
          <a:prstGeom prst="rect">
            <a:avLst/>
          </a:prstGeom>
          <a:noFill/>
          <a:ln>
            <a:noFill/>
          </a:ln>
        </p:spPr>
        <p:txBody>
          <a:bodyPr spcFirstLastPara="1" wrap="square" lIns="91425" tIns="91425" rIns="91425" bIns="91425" anchor="t" anchorCtr="0">
            <a:spAutoFit/>
          </a:bodyPr>
          <a:lstStyle/>
          <a:p>
            <a:pPr marL="285750" lvl="0" indent="-184150" algn="l" rtl="0">
              <a:spcBef>
                <a:spcPts val="0"/>
              </a:spcBef>
              <a:spcAft>
                <a:spcPts val="0"/>
              </a:spcAft>
              <a:buClr>
                <a:srgbClr val="000000"/>
              </a:buClr>
              <a:buSzPts val="1100"/>
              <a:buFont typeface="Roboto"/>
              <a:buChar char="➔"/>
            </a:pPr>
            <a:r>
              <a:rPr lang="en" sz="1100" b="1">
                <a:latin typeface="Roboto"/>
                <a:ea typeface="Roboto"/>
                <a:cs typeface="Roboto"/>
                <a:sym typeface="Roboto"/>
              </a:rPr>
              <a:t>The ML models developed for Milestone 6 demonstrate a critical need for additional data in order to more accurately predict user churn. </a:t>
            </a:r>
            <a:endParaRPr sz="1100" b="1">
              <a:latin typeface="Roboto"/>
              <a:ea typeface="Roboto"/>
              <a:cs typeface="Roboto"/>
              <a:sym typeface="Roboto"/>
            </a:endParaRPr>
          </a:p>
          <a:p>
            <a:pPr marL="285750" lvl="0" indent="-184150" algn="l" rtl="0">
              <a:spcBef>
                <a:spcPts val="700"/>
              </a:spcBef>
              <a:spcAft>
                <a:spcPts val="0"/>
              </a:spcAft>
              <a:buSzPts val="1100"/>
              <a:buFont typeface="Roboto"/>
              <a:buChar char="➔"/>
            </a:pPr>
            <a:r>
              <a:rPr lang="en" sz="1100" b="1">
                <a:latin typeface="Roboto"/>
                <a:ea typeface="Roboto"/>
                <a:cs typeface="Roboto"/>
                <a:sym typeface="Roboto"/>
              </a:rPr>
              <a:t>This modeling effort confirms that the current data is insufficient to consistently predict churn. </a:t>
            </a:r>
            <a:r>
              <a:rPr lang="en" sz="1100">
                <a:latin typeface="Roboto"/>
                <a:ea typeface="Roboto"/>
                <a:cs typeface="Roboto"/>
                <a:sym typeface="Roboto"/>
              </a:rPr>
              <a:t>It would be helpful to have drive-level information for each user</a:t>
            </a:r>
            <a:r>
              <a:rPr lang="en" sz="1100" b="1">
                <a:latin typeface="Roboto"/>
                <a:ea typeface="Roboto"/>
                <a:cs typeface="Roboto"/>
                <a:sym typeface="Roboto"/>
              </a:rPr>
              <a:t> </a:t>
            </a:r>
            <a:r>
              <a:rPr lang="en" sz="1100">
                <a:latin typeface="Roboto"/>
                <a:ea typeface="Roboto"/>
                <a:cs typeface="Roboto"/>
                <a:sym typeface="Roboto"/>
              </a:rPr>
              <a:t>(such as drive times, geographic locations, etc.). It would probably also be helpful to have more granular data to know how users interact with the app. For example, how often do they report or confirm road hazard alerts? Finally, it could be helpful to know the monthly count of unique starting and ending locations each driver inputs. </a:t>
            </a:r>
            <a:endParaRPr sz="1100">
              <a:latin typeface="Roboto"/>
              <a:ea typeface="Roboto"/>
              <a:cs typeface="Roboto"/>
              <a:sym typeface="Roboto"/>
            </a:endParaRPr>
          </a:p>
          <a:p>
            <a:pPr marL="285750" lvl="0" indent="-184150" algn="l" rtl="0">
              <a:spcBef>
                <a:spcPts val="700"/>
              </a:spcBef>
              <a:spcAft>
                <a:spcPts val="700"/>
              </a:spcAft>
              <a:buClr>
                <a:schemeClr val="dk1"/>
              </a:buClr>
              <a:buSzPts val="1100"/>
              <a:buFont typeface="Roboto"/>
              <a:buChar char="➔"/>
            </a:pPr>
            <a:r>
              <a:rPr lang="en" sz="1100" b="1">
                <a:solidFill>
                  <a:schemeClr val="dk1"/>
                </a:solidFill>
                <a:latin typeface="Roboto"/>
                <a:ea typeface="Roboto"/>
                <a:cs typeface="Roboto"/>
                <a:sym typeface="Roboto"/>
              </a:rPr>
              <a:t>Since engineered features are a proven valuable tool for improving the performance of ML models, the Waze team recommends a second iteration of the User Churn Project.</a:t>
            </a:r>
            <a:endParaRPr sz="1100" b="1">
              <a:latin typeface="Roboto"/>
              <a:ea typeface="Roboto"/>
              <a:cs typeface="Roboto"/>
              <a:sym typeface="Roboto"/>
            </a:endParaRPr>
          </a:p>
        </p:txBody>
      </p:sp>
      <p:pic>
        <p:nvPicPr>
          <p:cNvPr id="2" name="Picture 1">
            <a:extLst>
              <a:ext uri="{FF2B5EF4-FFF2-40B4-BE49-F238E27FC236}">
                <a16:creationId xmlns:a16="http://schemas.microsoft.com/office/drawing/2014/main" id="{22872D22-0A9F-4295-AC7E-804CF98425D7}"/>
              </a:ext>
            </a:extLst>
          </p:cNvPr>
          <p:cNvPicPr>
            <a:picLocks noChangeAspect="1"/>
          </p:cNvPicPr>
          <p:nvPr/>
        </p:nvPicPr>
        <p:blipFill>
          <a:blip r:embed="rId4"/>
          <a:stretch>
            <a:fillRect/>
          </a:stretch>
        </p:blipFill>
        <p:spPr>
          <a:xfrm>
            <a:off x="3258700" y="4719541"/>
            <a:ext cx="4375750" cy="2551363"/>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524</Words>
  <Application>Microsoft Office PowerPoint</Application>
  <PresentationFormat>Custom</PresentationFormat>
  <Paragraphs>11</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Google Sans SemiBold</vt:lpstr>
      <vt:lpstr>PT Sans Narrow</vt:lpstr>
      <vt:lpstr>Arial</vt:lpstr>
      <vt:lpstr>Work Sans</vt:lpstr>
      <vt:lpstr>Google Sans</vt:lpstr>
      <vt:lpstr>Roboto</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Manh Tien Nguyen</cp:lastModifiedBy>
  <cp:revision>1</cp:revision>
  <dcterms:modified xsi:type="dcterms:W3CDTF">2023-08-13T22:01:20Z</dcterms:modified>
</cp:coreProperties>
</file>